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Roboto"/>
      <p:regular r:id="rId44"/>
      <p:bold r:id="rId45"/>
      <p:italic r:id="rId46"/>
      <p:boldItalic r:id="rId47"/>
    </p:embeddedFont>
    <p:embeddedFont>
      <p:font typeface="Merriweather"/>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regular.fntdata"/><Relationship Id="rId43" Type="http://schemas.openxmlformats.org/officeDocument/2006/relationships/slide" Target="slides/slide39.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regular.fntdata"/><Relationship Id="rId47" Type="http://schemas.openxmlformats.org/officeDocument/2006/relationships/font" Target="fonts/Roboto-boldItalic.fntdata"/><Relationship Id="rId49" Type="http://schemas.openxmlformats.org/officeDocument/2006/relationships/font" Target="fonts/Merriweather-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boldItalic.fntdata"/><Relationship Id="rId50" Type="http://schemas.openxmlformats.org/officeDocument/2006/relationships/font" Target="fonts/Merriweather-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df110f3f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df110f3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4cbdc46c7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4cbdc46c7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4e4b2516b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4e4b2516b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4cbdc46c7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4cbdc46c7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cbdc46c7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cbdc46c7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e4b2516b5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e4b2516b5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e4b2516b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e4b2516b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4b2516b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4b2516b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cbdc46c7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cbdc46c7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cbdc46c7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cbdc46c7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4e4b2516b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4e4b2516b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cbdc46c7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cbdc46c7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cbdc46c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cbdc46c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4cbdc46c7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cbdc46c7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cbdc46c7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cbdc46c7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df110f3f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df110f3f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cbdc46c7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cbdc46c7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fa19fc86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fa19fc86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df110f3f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df110f3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fa19fc8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fa19fc8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e4b2516b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e4b2516b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4df110f3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4df110f3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4f777959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f777959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fa19fc86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fa19fc86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df110f3f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4df110f3f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f7779591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f7779591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f7779591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4f7779591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df110f3f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df110f3f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4f7779591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4f7779591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f7779591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f7779591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f7779591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f7779591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f7779591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f7779591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e4b2516b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e4b2516b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df110f3f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df110f3f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4b32a1cc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4b32a1cc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cbdc46c7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cbdc46c7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e4b2516b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e4b2516b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df110f3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df110f3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missytracy/Thinkful-Unit-7/blob/master/Solar%20Stock%20Prediction.ipynb"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macrotrends.net/" TargetMode="Externa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macrotrends.net/" TargetMode="Externa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fred.stlouisfed.org/series/BUSINV" TargetMode="External"/><Relationship Id="rId4" Type="http://schemas.openxmlformats.org/officeDocument/2006/relationships/hyperlink" Target="https://fred.stlouisfed.org/series/TOTBUSSMS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Forecasting Optimal </a:t>
            </a:r>
            <a:endParaRPr/>
          </a:p>
          <a:p>
            <a:pPr indent="0" lvl="0" marL="0" rtl="0" algn="l">
              <a:spcBef>
                <a:spcPts val="0"/>
              </a:spcBef>
              <a:spcAft>
                <a:spcPts val="0"/>
              </a:spcAft>
              <a:buNone/>
            </a:pPr>
            <a:r>
              <a:rPr lang="en"/>
              <a:t>Inventory Levels</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Time Series Analysis</a:t>
            </a:r>
            <a:endParaRPr/>
          </a:p>
          <a:p>
            <a:pPr indent="0" lvl="0" marL="0" rtl="0" algn="l">
              <a:spcBef>
                <a:spcPts val="0"/>
              </a:spcBef>
              <a:spcAft>
                <a:spcPts val="0"/>
              </a:spcAft>
              <a:buNone/>
            </a:pPr>
            <a:r>
              <a:rPr lang="en"/>
              <a:t>b</a:t>
            </a:r>
            <a:r>
              <a:rPr lang="en"/>
              <a:t>y Joe Flatt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a:t>
            </a:r>
            <a:endParaRPr/>
          </a:p>
        </p:txBody>
      </p:sp>
      <p:sp>
        <p:nvSpPr>
          <p:cNvPr id="123" name="Google Shape;123;p22"/>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When trying to predict Inventories by Sales and Years, there were really good train/test results but poor cross validation results.  </a:t>
            </a:r>
            <a:endParaRPr/>
          </a:p>
          <a:p>
            <a:pPr indent="-311150" lvl="0" marL="457200" rtl="0" algn="l">
              <a:spcBef>
                <a:spcPts val="0"/>
              </a:spcBef>
              <a:spcAft>
                <a:spcPts val="0"/>
              </a:spcAft>
              <a:buSzPts val="1300"/>
              <a:buChar char="●"/>
            </a:pPr>
            <a:r>
              <a:rPr lang="en"/>
              <a:t>Linear Regression does not take into effect time like an ARIMA model does. </a:t>
            </a:r>
            <a:endParaRPr/>
          </a:p>
          <a:p>
            <a:pPr indent="-311150" lvl="0" marL="457200" rtl="0" algn="l">
              <a:spcBef>
                <a:spcPts val="0"/>
              </a:spcBef>
              <a:spcAft>
                <a:spcPts val="0"/>
              </a:spcAft>
              <a:buSzPts val="1300"/>
              <a:buChar char="●"/>
            </a:pPr>
            <a:r>
              <a:rPr lang="en"/>
              <a:t>What was observed in the cross validation is overfitting. Overfitting is when your model catches extra, random noise in its analysis instead of finding the true underlying relationships.</a:t>
            </a:r>
            <a:endParaRPr/>
          </a:p>
          <a:p>
            <a:pPr indent="-311150" lvl="0" marL="457200" rtl="0" algn="l">
              <a:spcBef>
                <a:spcPts val="0"/>
              </a:spcBef>
              <a:spcAft>
                <a:spcPts val="0"/>
              </a:spcAft>
              <a:buSzPts val="1300"/>
              <a:buChar char="●"/>
            </a:pPr>
            <a:r>
              <a:rPr lang="en"/>
              <a:t>Tried several other machine learning models; however, none provided good results - Neural Network, Random Forest, KNN, Logistic Regression, Ridge Regression, Lasso Regression, SVM. </a:t>
            </a:r>
            <a:endParaRPr/>
          </a:p>
          <a:p>
            <a:pPr indent="0" lvl="0" marL="0" rtl="0" algn="l">
              <a:spcBef>
                <a:spcPts val="1600"/>
              </a:spcBef>
              <a:spcAft>
                <a:spcPts val="1600"/>
              </a:spcAft>
              <a:buNone/>
            </a:pPr>
            <a:r>
              <a:t/>
            </a:r>
            <a:endParaRPr/>
          </a:p>
        </p:txBody>
      </p:sp>
      <p:sp>
        <p:nvSpPr>
          <p:cNvPr id="124" name="Google Shape;124;p22"/>
          <p:cNvSpPr txBox="1"/>
          <p:nvPr/>
        </p:nvSpPr>
        <p:spPr>
          <a:xfrm>
            <a:off x="699525" y="3381000"/>
            <a:ext cx="2873400" cy="13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5" name="Google Shape;125;p22"/>
          <p:cNvSpPr txBox="1"/>
          <p:nvPr/>
        </p:nvSpPr>
        <p:spPr>
          <a:xfrm>
            <a:off x="685800" y="1639050"/>
            <a:ext cx="1865400" cy="8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6" name="Google Shape;126;p22"/>
          <p:cNvSpPr txBox="1"/>
          <p:nvPr/>
        </p:nvSpPr>
        <p:spPr>
          <a:xfrm>
            <a:off x="4924050" y="3113525"/>
            <a:ext cx="3538800" cy="14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27" name="Google Shape;127;p22"/>
          <p:cNvSpPr txBox="1"/>
          <p:nvPr/>
        </p:nvSpPr>
        <p:spPr>
          <a:xfrm>
            <a:off x="685800" y="1433325"/>
            <a:ext cx="2873400" cy="13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28" name="Google Shape;128;p22"/>
          <p:cNvPicPr preferRelativeResize="0"/>
          <p:nvPr/>
        </p:nvPicPr>
        <p:blipFill rotWithShape="1">
          <a:blip r:embed="rId3">
            <a:alphaModFix/>
          </a:blip>
          <a:srcRect b="25830" l="14905" r="56408" t="54378"/>
          <a:stretch/>
        </p:blipFill>
        <p:spPr>
          <a:xfrm>
            <a:off x="604150" y="1732800"/>
            <a:ext cx="2762250" cy="1190625"/>
          </a:xfrm>
          <a:prstGeom prst="rect">
            <a:avLst/>
          </a:prstGeom>
          <a:noFill/>
          <a:ln>
            <a:noFill/>
          </a:ln>
        </p:spPr>
      </p:pic>
      <p:sp>
        <p:nvSpPr>
          <p:cNvPr id="129" name="Google Shape;129;p22"/>
          <p:cNvSpPr txBox="1"/>
          <p:nvPr/>
        </p:nvSpPr>
        <p:spPr>
          <a:xfrm>
            <a:off x="411475" y="3134100"/>
            <a:ext cx="31476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0" name="Google Shape;130;p22"/>
          <p:cNvPicPr preferRelativeResize="0"/>
          <p:nvPr/>
        </p:nvPicPr>
        <p:blipFill rotWithShape="1">
          <a:blip r:embed="rId4">
            <a:alphaModFix/>
          </a:blip>
          <a:srcRect b="27365" l="15222" r="35705" t="55047"/>
          <a:stretch/>
        </p:blipFill>
        <p:spPr>
          <a:xfrm>
            <a:off x="4403676" y="4006361"/>
            <a:ext cx="4648400" cy="1046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Seasonal Decomposition</a:t>
            </a:r>
            <a:endParaRPr/>
          </a:p>
        </p:txBody>
      </p:sp>
      <p:sp>
        <p:nvSpPr>
          <p:cNvPr id="136" name="Google Shape;136;p2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and Sales Yearly data broken down into Observed, Trend, Seasonal and Residual.</a:t>
            </a:r>
            <a:endParaRPr/>
          </a:p>
          <a:p>
            <a:pPr indent="0" lvl="0" marL="0" rtl="0" algn="l">
              <a:spcBef>
                <a:spcPts val="1600"/>
              </a:spcBef>
              <a:spcAft>
                <a:spcPts val="1600"/>
              </a:spcAft>
              <a:buNone/>
            </a:pPr>
            <a:r>
              <a:t/>
            </a:r>
            <a:endParaRPr/>
          </a:p>
        </p:txBody>
      </p:sp>
      <p:sp>
        <p:nvSpPr>
          <p:cNvPr id="137" name="Google Shape;137;p23"/>
          <p:cNvSpPr txBox="1"/>
          <p:nvPr/>
        </p:nvSpPr>
        <p:spPr>
          <a:xfrm>
            <a:off x="644650" y="1879100"/>
            <a:ext cx="3353700" cy="22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38" name="Google Shape;138;p23"/>
          <p:cNvPicPr preferRelativeResize="0"/>
          <p:nvPr/>
        </p:nvPicPr>
        <p:blipFill rotWithShape="1">
          <a:blip r:embed="rId3">
            <a:alphaModFix/>
          </a:blip>
          <a:srcRect b="31200" l="8812" r="57212" t="28902"/>
          <a:stretch/>
        </p:blipFill>
        <p:spPr>
          <a:xfrm>
            <a:off x="155863" y="1701274"/>
            <a:ext cx="4018225" cy="2953026"/>
          </a:xfrm>
          <a:prstGeom prst="rect">
            <a:avLst/>
          </a:prstGeom>
          <a:noFill/>
          <a:ln>
            <a:noFill/>
          </a:ln>
        </p:spPr>
      </p:pic>
      <p:sp>
        <p:nvSpPr>
          <p:cNvPr id="139" name="Google Shape;139;p23"/>
          <p:cNvSpPr txBox="1"/>
          <p:nvPr/>
        </p:nvSpPr>
        <p:spPr>
          <a:xfrm>
            <a:off x="4773175" y="2132850"/>
            <a:ext cx="2983200" cy="21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40" name="Google Shape;140;p23"/>
          <p:cNvPicPr preferRelativeResize="0"/>
          <p:nvPr/>
        </p:nvPicPr>
        <p:blipFill rotWithShape="1">
          <a:blip r:embed="rId4">
            <a:alphaModFix/>
          </a:blip>
          <a:srcRect b="20205" l="7210" r="56411" t="38618"/>
          <a:stretch/>
        </p:blipFill>
        <p:spPr>
          <a:xfrm>
            <a:off x="4644675" y="1677663"/>
            <a:ext cx="4230150" cy="3000250"/>
          </a:xfrm>
          <a:prstGeom prst="rect">
            <a:avLst/>
          </a:prstGeom>
          <a:noFill/>
          <a:ln>
            <a:noFill/>
          </a:ln>
        </p:spPr>
      </p:pic>
      <p:sp>
        <p:nvSpPr>
          <p:cNvPr id="141" name="Google Shape;141;p23"/>
          <p:cNvSpPr txBox="1"/>
          <p:nvPr/>
        </p:nvSpPr>
        <p:spPr>
          <a:xfrm>
            <a:off x="610350" y="411475"/>
            <a:ext cx="1947600" cy="9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Seasonal Decomposition</a:t>
            </a:r>
            <a:endParaRPr/>
          </a:p>
        </p:txBody>
      </p:sp>
      <p:sp>
        <p:nvSpPr>
          <p:cNvPr id="147" name="Google Shape;147;p2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Trend </a:t>
            </a:r>
            <a:r>
              <a:rPr lang="en"/>
              <a:t>-  can be summarized as the overall direction data is moving over time.  This is a very important aspect to analyze in regards to direction and speed. </a:t>
            </a:r>
            <a:endParaRPr/>
          </a:p>
          <a:p>
            <a:pPr indent="0" lvl="0" marL="0" rtl="0" algn="l">
              <a:spcBef>
                <a:spcPts val="1600"/>
              </a:spcBef>
              <a:spcAft>
                <a:spcPts val="0"/>
              </a:spcAft>
              <a:buNone/>
            </a:pPr>
            <a:r>
              <a:rPr lang="en"/>
              <a:t>The time-data decomposition shows both data sets are generally increasing. Similar shape to Observed.  Trend sized doubled for inventories and tripled for sales over the time period observed.  The Trend charts are the most prominent observation.</a:t>
            </a:r>
            <a:endParaRPr/>
          </a:p>
          <a:p>
            <a:pPr indent="0" lvl="0" marL="0" rtl="0" algn="l">
              <a:spcBef>
                <a:spcPts val="1600"/>
              </a:spcBef>
              <a:spcAft>
                <a:spcPts val="1600"/>
              </a:spcAft>
              <a:buNone/>
            </a:pPr>
            <a:r>
              <a:t/>
            </a:r>
            <a:endParaRPr/>
          </a:p>
        </p:txBody>
      </p:sp>
      <p:pic>
        <p:nvPicPr>
          <p:cNvPr id="148" name="Google Shape;148;p24"/>
          <p:cNvPicPr preferRelativeResize="0"/>
          <p:nvPr/>
        </p:nvPicPr>
        <p:blipFill rotWithShape="1">
          <a:blip r:embed="rId3">
            <a:alphaModFix/>
          </a:blip>
          <a:srcRect b="31200" l="8812" r="57212" t="28902"/>
          <a:stretch/>
        </p:blipFill>
        <p:spPr>
          <a:xfrm>
            <a:off x="565685" y="2576175"/>
            <a:ext cx="3198575" cy="2350675"/>
          </a:xfrm>
          <a:prstGeom prst="rect">
            <a:avLst/>
          </a:prstGeom>
          <a:noFill/>
          <a:ln>
            <a:noFill/>
          </a:ln>
        </p:spPr>
      </p:pic>
      <p:pic>
        <p:nvPicPr>
          <p:cNvPr id="149" name="Google Shape;149;p24"/>
          <p:cNvPicPr preferRelativeResize="0"/>
          <p:nvPr/>
        </p:nvPicPr>
        <p:blipFill rotWithShape="1">
          <a:blip r:embed="rId4">
            <a:alphaModFix/>
          </a:blip>
          <a:srcRect b="20205" l="7210" r="56411" t="38618"/>
          <a:stretch/>
        </p:blipFill>
        <p:spPr>
          <a:xfrm>
            <a:off x="5126875" y="2576174"/>
            <a:ext cx="3385075" cy="240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Seasonal Decomposition</a:t>
            </a:r>
            <a:endParaRPr/>
          </a:p>
        </p:txBody>
      </p:sp>
      <p:sp>
        <p:nvSpPr>
          <p:cNvPr id="155" name="Google Shape;155;p2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Seasonal</a:t>
            </a:r>
            <a:r>
              <a:rPr lang="en"/>
              <a:t> - should show repeating cycles over a period of time (think certain items sell better at different times of the year). The time-data decomposition shows a repeating short term cycle in a series - this is what we expect since data is continuous.  Inventories look to have their spike slightly before the seasonal sales spike (middle of year).  This makes sense as businesses typically know when to increase their inventory in anticipation of a busy sales season.</a:t>
            </a:r>
            <a:endParaRPr/>
          </a:p>
          <a:p>
            <a:pPr indent="0" lvl="0" marL="0" rtl="0" algn="l">
              <a:spcBef>
                <a:spcPts val="1600"/>
              </a:spcBef>
              <a:spcAft>
                <a:spcPts val="1600"/>
              </a:spcAft>
              <a:buNone/>
            </a:pPr>
            <a:r>
              <a:t/>
            </a:r>
            <a:endParaRPr/>
          </a:p>
        </p:txBody>
      </p:sp>
      <p:pic>
        <p:nvPicPr>
          <p:cNvPr id="156" name="Google Shape;156;p25"/>
          <p:cNvPicPr preferRelativeResize="0"/>
          <p:nvPr/>
        </p:nvPicPr>
        <p:blipFill rotWithShape="1">
          <a:blip r:embed="rId3">
            <a:alphaModFix/>
          </a:blip>
          <a:srcRect b="31200" l="8812" r="57212" t="28902"/>
          <a:stretch/>
        </p:blipFill>
        <p:spPr>
          <a:xfrm>
            <a:off x="565675" y="2626400"/>
            <a:ext cx="3130233" cy="2300450"/>
          </a:xfrm>
          <a:prstGeom prst="rect">
            <a:avLst/>
          </a:prstGeom>
          <a:noFill/>
          <a:ln>
            <a:noFill/>
          </a:ln>
        </p:spPr>
      </p:pic>
      <p:pic>
        <p:nvPicPr>
          <p:cNvPr id="157" name="Google Shape;157;p25"/>
          <p:cNvPicPr preferRelativeResize="0"/>
          <p:nvPr/>
        </p:nvPicPr>
        <p:blipFill rotWithShape="1">
          <a:blip r:embed="rId4">
            <a:alphaModFix/>
          </a:blip>
          <a:srcRect b="20205" l="7210" r="56411" t="38618"/>
          <a:stretch/>
        </p:blipFill>
        <p:spPr>
          <a:xfrm>
            <a:off x="5126875" y="2626400"/>
            <a:ext cx="3314261" cy="235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Seasonal Decomposition</a:t>
            </a:r>
            <a:endParaRPr/>
          </a:p>
        </p:txBody>
      </p:sp>
      <p:sp>
        <p:nvSpPr>
          <p:cNvPr id="163" name="Google Shape;163;p2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Residual </a:t>
            </a:r>
            <a:r>
              <a:rPr lang="en"/>
              <a:t>- the difference between the prediction and observed quantity.  A good residuals representation will have show no correlation and have a mean of 0. The time-data decomposition shows very similar patterns between inventories and sales - has no correlation and a mean of 0 as expected.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4" name="Google Shape;164;p26"/>
          <p:cNvPicPr preferRelativeResize="0"/>
          <p:nvPr/>
        </p:nvPicPr>
        <p:blipFill rotWithShape="1">
          <a:blip r:embed="rId3">
            <a:alphaModFix/>
          </a:blip>
          <a:srcRect b="31200" l="8812" r="57212" t="28902"/>
          <a:stretch/>
        </p:blipFill>
        <p:spPr>
          <a:xfrm>
            <a:off x="565685" y="2576175"/>
            <a:ext cx="3198575" cy="2350675"/>
          </a:xfrm>
          <a:prstGeom prst="rect">
            <a:avLst/>
          </a:prstGeom>
          <a:noFill/>
          <a:ln>
            <a:noFill/>
          </a:ln>
        </p:spPr>
      </p:pic>
      <p:pic>
        <p:nvPicPr>
          <p:cNvPr id="165" name="Google Shape;165;p26"/>
          <p:cNvPicPr preferRelativeResize="0"/>
          <p:nvPr/>
        </p:nvPicPr>
        <p:blipFill rotWithShape="1">
          <a:blip r:embed="rId4">
            <a:alphaModFix/>
          </a:blip>
          <a:srcRect b="20205" l="7210" r="56411" t="38618"/>
          <a:stretch/>
        </p:blipFill>
        <p:spPr>
          <a:xfrm>
            <a:off x="5126875" y="2576174"/>
            <a:ext cx="3385075" cy="240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Preparation</a:t>
            </a:r>
            <a:endParaRPr/>
          </a:p>
        </p:txBody>
      </p:sp>
      <p:sp>
        <p:nvSpPr>
          <p:cNvPr id="171" name="Google Shape;171;p2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65 month history will be used for the model</a:t>
            </a:r>
            <a:endParaRPr/>
          </a:p>
          <a:p>
            <a:pPr indent="-311150" lvl="0" marL="457200" rtl="0" algn="l">
              <a:spcBef>
                <a:spcPts val="0"/>
              </a:spcBef>
              <a:spcAft>
                <a:spcPts val="0"/>
              </a:spcAft>
              <a:buSzPts val="1300"/>
              <a:buChar char="●"/>
            </a:pPr>
            <a:r>
              <a:rPr lang="en"/>
              <a:t>Stationarity is present when a data set has statistical properties (mean, variance, etc.) constant over time.</a:t>
            </a:r>
            <a:br>
              <a:rPr lang="en"/>
            </a:br>
            <a:br>
              <a:rPr lang="en"/>
            </a:br>
            <a:r>
              <a:rPr lang="en"/>
              <a:t>One way to test for stationarity is the Augmented Dickey-Fuller (ADF) test.  If p &lt; 0.05, we reject the null hypothesis and assume the alternate hypothesis of stationarity.  If p &gt; 0.05, we accept the null hypothesis of non-stationarity.</a:t>
            </a:r>
            <a:br>
              <a:rPr lang="en"/>
            </a:br>
            <a:br>
              <a:rPr lang="en"/>
            </a:br>
            <a:r>
              <a:rPr lang="en"/>
              <a:t>If the data set is non-stationary, using differencing will be required to make it stationary.</a:t>
            </a:r>
            <a:endParaRPr/>
          </a:p>
        </p:txBody>
      </p:sp>
      <p:sp>
        <p:nvSpPr>
          <p:cNvPr id="172" name="Google Shape;172;p27"/>
          <p:cNvSpPr txBox="1"/>
          <p:nvPr/>
        </p:nvSpPr>
        <p:spPr>
          <a:xfrm>
            <a:off x="301750" y="1385325"/>
            <a:ext cx="3408300" cy="26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Stationarity Test Results</a:t>
            </a:r>
            <a:endParaRPr/>
          </a:p>
        </p:txBody>
      </p:sp>
      <p:sp>
        <p:nvSpPr>
          <p:cNvPr id="178" name="Google Shape;178;p2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Results from the ADF test show that our data is not stationary at I = 0, but they are stationary at I = 1.</a:t>
            </a:r>
            <a:endParaRPr/>
          </a:p>
        </p:txBody>
      </p:sp>
      <p:sp>
        <p:nvSpPr>
          <p:cNvPr id="179" name="Google Shape;179;p28"/>
          <p:cNvSpPr txBox="1"/>
          <p:nvPr/>
        </p:nvSpPr>
        <p:spPr>
          <a:xfrm>
            <a:off x="506550" y="2195075"/>
            <a:ext cx="2779500" cy="17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80" name="Google Shape;180;p28"/>
          <p:cNvPicPr preferRelativeResize="0"/>
          <p:nvPr/>
        </p:nvPicPr>
        <p:blipFill rotWithShape="1">
          <a:blip r:embed="rId3">
            <a:alphaModFix/>
          </a:blip>
          <a:srcRect b="13302" l="15222" r="35419" t="29921"/>
          <a:stretch/>
        </p:blipFill>
        <p:spPr>
          <a:xfrm>
            <a:off x="4451400" y="1529200"/>
            <a:ext cx="4552950" cy="3276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186" name="Google Shape;186;p2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ARIMA is an acronym that stands for AutoRegressive Integrated Moving Average. This acronym is descriptive, capturing the key aspects of the model itself. Briefly, they are:</a:t>
            </a:r>
            <a:endParaRPr/>
          </a:p>
          <a:p>
            <a:pPr indent="-311150" lvl="0" marL="457200" rtl="0" algn="l">
              <a:spcBef>
                <a:spcPts val="0"/>
              </a:spcBef>
              <a:spcAft>
                <a:spcPts val="0"/>
              </a:spcAft>
              <a:buSzPts val="1300"/>
              <a:buChar char="●"/>
            </a:pPr>
            <a:r>
              <a:rPr b="1" lang="en"/>
              <a:t>AR: Autoregression</a:t>
            </a:r>
            <a:r>
              <a:rPr lang="en"/>
              <a:t> - A model that uses the dependent relationship between an observation and some number of previous (lagged) observations.</a:t>
            </a:r>
            <a:endParaRPr/>
          </a:p>
          <a:p>
            <a:pPr indent="-311150" lvl="0" marL="457200" rtl="0" algn="l">
              <a:spcBef>
                <a:spcPts val="0"/>
              </a:spcBef>
              <a:spcAft>
                <a:spcPts val="0"/>
              </a:spcAft>
              <a:buSzPts val="1300"/>
              <a:buChar char="●"/>
            </a:pPr>
            <a:r>
              <a:rPr b="1" lang="en"/>
              <a:t>I: Integrated </a:t>
            </a:r>
            <a:r>
              <a:rPr lang="en"/>
              <a:t>- The use of differencing of raw observations (subtracting an observation from an observation at the previous time step) in order to make the time series stationary.</a:t>
            </a:r>
            <a:endParaRPr/>
          </a:p>
          <a:p>
            <a:pPr indent="-311150" lvl="0" marL="457200" rtl="0" algn="l">
              <a:spcBef>
                <a:spcPts val="0"/>
              </a:spcBef>
              <a:spcAft>
                <a:spcPts val="0"/>
              </a:spcAft>
              <a:buSzPts val="1300"/>
              <a:buChar char="●"/>
            </a:pPr>
            <a:r>
              <a:rPr b="1" lang="en"/>
              <a:t>MA: Moving Average</a:t>
            </a:r>
            <a:r>
              <a:rPr lang="en"/>
              <a:t> - A model that uses the dependency between an observation and a residual error from a moving average model applied to lagged observations.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a:t>
            </a:r>
            <a:endParaRPr/>
          </a:p>
        </p:txBody>
      </p:sp>
      <p:sp>
        <p:nvSpPr>
          <p:cNvPr id="192" name="Google Shape;192;p3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The parameters of the ARIMA model are defined as follows:</a:t>
            </a:r>
            <a:endParaRPr/>
          </a:p>
          <a:p>
            <a:pPr indent="-311150" lvl="0" marL="457200" rtl="0" algn="l">
              <a:spcBef>
                <a:spcPts val="1600"/>
              </a:spcBef>
              <a:spcAft>
                <a:spcPts val="0"/>
              </a:spcAft>
              <a:buSzPts val="1300"/>
              <a:buChar char="●"/>
            </a:pPr>
            <a:r>
              <a:rPr b="1" lang="en"/>
              <a:t>p</a:t>
            </a:r>
            <a:r>
              <a:rPr b="1" lang="en"/>
              <a:t>:</a:t>
            </a:r>
            <a:r>
              <a:rPr lang="en"/>
              <a:t> The number of lag observations included in the model, also called the lag order.</a:t>
            </a:r>
            <a:endParaRPr/>
          </a:p>
          <a:p>
            <a:pPr indent="-311150" lvl="0" marL="457200" rtl="0" algn="l">
              <a:spcBef>
                <a:spcPts val="0"/>
              </a:spcBef>
              <a:spcAft>
                <a:spcPts val="0"/>
              </a:spcAft>
              <a:buSzPts val="1300"/>
              <a:buChar char="●"/>
            </a:pPr>
            <a:r>
              <a:rPr b="1" lang="en"/>
              <a:t>d:</a:t>
            </a:r>
            <a:r>
              <a:rPr lang="en"/>
              <a:t> The number of times that the raw observations are differenced, also called the degree of differencing.</a:t>
            </a:r>
            <a:endParaRPr/>
          </a:p>
          <a:p>
            <a:pPr indent="-311150" lvl="0" marL="457200" rtl="0" algn="l">
              <a:spcBef>
                <a:spcPts val="0"/>
              </a:spcBef>
              <a:spcAft>
                <a:spcPts val="0"/>
              </a:spcAft>
              <a:buSzPts val="1300"/>
              <a:buChar char="●"/>
            </a:pPr>
            <a:r>
              <a:rPr b="1" lang="en"/>
              <a:t>q:</a:t>
            </a:r>
            <a:r>
              <a:rPr lang="en"/>
              <a:t> The size of the moving average window, also called the order of moving average.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PACF</a:t>
            </a:r>
            <a:endParaRPr/>
          </a:p>
        </p:txBody>
      </p:sp>
      <p:sp>
        <p:nvSpPr>
          <p:cNvPr id="198" name="Google Shape;198;p3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Partial Autocorrelation Function represents the correlation of our time series with a lagged version of itself. The high correlations will help us with our ARIMA modeling.  This is a method to estimate the lag order and provides a visual way to analyze the differencing.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right level of inventory?</a:t>
            </a:r>
            <a:endParaRPr/>
          </a:p>
        </p:txBody>
      </p:sp>
      <p:sp>
        <p:nvSpPr>
          <p:cNvPr id="71" name="Google Shape;71;p1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businesses rely on sales.  Businesses that use products will have inventory requirements to make sure sales are handled timely and appropriately.  A company will likely need to keep a cap on inventory in an effort not to overspend on inventory during a slow-sales period. </a:t>
            </a:r>
            <a:endParaRPr/>
          </a:p>
          <a:p>
            <a:pPr indent="0" lvl="0" marL="0" rtl="0" algn="l">
              <a:spcBef>
                <a:spcPts val="1600"/>
              </a:spcBef>
              <a:spcAft>
                <a:spcPts val="1600"/>
              </a:spcAft>
              <a:buNone/>
            </a:pPr>
            <a:r>
              <a:rPr lang="en"/>
              <a:t>Oftentimes a company knows when their busy and slow seasons are (Christmas, Black Friday, different seasons, etc.) and thus they can prepare inventory accordingly. It is the other times of the year where a company could benefit from Time Series analysis for surprise sales increases/decreases.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PACF</a:t>
            </a:r>
            <a:endParaRPr/>
          </a:p>
        </p:txBody>
      </p:sp>
      <p:pic>
        <p:nvPicPr>
          <p:cNvPr id="204" name="Google Shape;204;p32"/>
          <p:cNvPicPr preferRelativeResize="0"/>
          <p:nvPr/>
        </p:nvPicPr>
        <p:blipFill rotWithShape="1">
          <a:blip r:embed="rId3">
            <a:alphaModFix/>
          </a:blip>
          <a:srcRect b="16113" l="14743" r="22117" t="35293"/>
          <a:stretch/>
        </p:blipFill>
        <p:spPr>
          <a:xfrm>
            <a:off x="4644800" y="500925"/>
            <a:ext cx="4235200" cy="2038896"/>
          </a:xfrm>
          <a:prstGeom prst="rect">
            <a:avLst/>
          </a:prstGeom>
          <a:noFill/>
          <a:ln>
            <a:noFill/>
          </a:ln>
        </p:spPr>
      </p:pic>
      <p:pic>
        <p:nvPicPr>
          <p:cNvPr id="205" name="Google Shape;205;p32"/>
          <p:cNvPicPr preferRelativeResize="0"/>
          <p:nvPr/>
        </p:nvPicPr>
        <p:blipFill rotWithShape="1">
          <a:blip r:embed="rId4">
            <a:alphaModFix/>
          </a:blip>
          <a:srcRect b="22248" l="12819" r="22597" t="27878"/>
          <a:stretch/>
        </p:blipFill>
        <p:spPr>
          <a:xfrm>
            <a:off x="4581600" y="2834175"/>
            <a:ext cx="4364126" cy="210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PACF</a:t>
            </a:r>
            <a:endParaRPr/>
          </a:p>
        </p:txBody>
      </p:sp>
      <p:sp>
        <p:nvSpPr>
          <p:cNvPr id="211" name="Google Shape;211;p3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learned from the Augmented Dickey-Fuller (ADF) test that differencing at I(d)=1 would be required.  Using the differenced PACF confirms this and does not show any high correlations.  </a:t>
            </a:r>
            <a:endParaRPr/>
          </a:p>
          <a:p>
            <a:pPr indent="-311150" lvl="0" marL="457200" rtl="0" algn="l">
              <a:spcBef>
                <a:spcPts val="0"/>
              </a:spcBef>
              <a:spcAft>
                <a:spcPts val="0"/>
              </a:spcAft>
              <a:buSzPts val="1300"/>
              <a:buChar char="●"/>
            </a:pPr>
            <a:r>
              <a:rPr lang="en"/>
              <a:t>The differenced plots do not show any correlation at all, which suggests that there is no association with lagged terms and the lag order to use is 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Optimization</a:t>
            </a:r>
            <a:endParaRPr/>
          </a:p>
        </p:txBody>
      </p:sp>
      <p:sp>
        <p:nvSpPr>
          <p:cNvPr id="217" name="Google Shape;217;p3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used a custom set of functions (via </a:t>
            </a:r>
            <a:r>
              <a:rPr lang="en" u="sng">
                <a:solidFill>
                  <a:schemeClr val="hlink"/>
                </a:solidFill>
                <a:hlinkClick r:id="rId3"/>
              </a:rPr>
              <a:t>Github</a:t>
            </a:r>
            <a:r>
              <a:rPr lang="en"/>
              <a:t>) that are </a:t>
            </a:r>
            <a:r>
              <a:rPr lang="en"/>
              <a:t>defined to fit and test various ARIMA configurations and determine the best model for the data using a grid exploration. The Akaike Information Criteria (AIC) is a measure of the degree of information contained in the model.  We would normally choose the lowest AIC value provided by statsmodels that minimizes information loss.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ARIMA Optimization</a:t>
            </a:r>
            <a:endParaRPr/>
          </a:p>
        </p:txBody>
      </p:sp>
      <p:sp>
        <p:nvSpPr>
          <p:cNvPr id="223" name="Google Shape;223;p3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search uses a range of model configurations to make predictions and test those predictions against known values.  This will provide us with a AR(p), I(d), MA(q) configuration that minimizes mean squared error.  "In statistics, the mean squared error or mean squared deviation of an estimator measures the average of the squares of the errors—that is, the average squared difference between the estimated values and what is estimated. MSE is a risk function, corresponding to the expected value of the squared error loss." Wikipedia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Models</a:t>
            </a:r>
            <a:endParaRPr/>
          </a:p>
        </p:txBody>
      </p:sp>
      <p:sp>
        <p:nvSpPr>
          <p:cNvPr id="229" name="Google Shape;229;p3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residuals are random and normally distributed.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30" name="Google Shape;230;p36"/>
          <p:cNvPicPr preferRelativeResize="0"/>
          <p:nvPr/>
        </p:nvPicPr>
        <p:blipFill rotWithShape="1">
          <a:blip r:embed="rId3">
            <a:alphaModFix/>
          </a:blip>
          <a:srcRect b="24042" l="13302" r="31571" t="33246"/>
          <a:stretch/>
        </p:blipFill>
        <p:spPr>
          <a:xfrm>
            <a:off x="157425" y="2535400"/>
            <a:ext cx="3860799" cy="1877400"/>
          </a:xfrm>
          <a:prstGeom prst="rect">
            <a:avLst/>
          </a:prstGeom>
          <a:noFill/>
          <a:ln>
            <a:noFill/>
          </a:ln>
        </p:spPr>
      </p:pic>
      <p:pic>
        <p:nvPicPr>
          <p:cNvPr id="231" name="Google Shape;231;p36"/>
          <p:cNvPicPr preferRelativeResize="0"/>
          <p:nvPr/>
        </p:nvPicPr>
        <p:blipFill rotWithShape="1">
          <a:blip r:embed="rId4">
            <a:alphaModFix/>
          </a:blip>
          <a:srcRect b="15601" l="13462" r="29806" t="38362"/>
          <a:stretch/>
        </p:blipFill>
        <p:spPr>
          <a:xfrm>
            <a:off x="4513300" y="2345388"/>
            <a:ext cx="4429125" cy="2257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Models</a:t>
            </a:r>
            <a:endParaRPr/>
          </a:p>
        </p:txBody>
      </p:sp>
      <p:sp>
        <p:nvSpPr>
          <p:cNvPr id="237" name="Google Shape;237;p3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38" name="Google Shape;238;p37"/>
          <p:cNvPicPr preferRelativeResize="0"/>
          <p:nvPr/>
        </p:nvPicPr>
        <p:blipFill rotWithShape="1">
          <a:blip r:embed="rId3">
            <a:alphaModFix/>
          </a:blip>
          <a:srcRect b="15857" l="11856" r="33656" t="31457"/>
          <a:stretch/>
        </p:blipFill>
        <p:spPr>
          <a:xfrm>
            <a:off x="1293950" y="1154675"/>
            <a:ext cx="6571436" cy="3988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Inventory Models</a:t>
            </a:r>
            <a:endParaRPr/>
          </a:p>
        </p:txBody>
      </p:sp>
      <p:sp>
        <p:nvSpPr>
          <p:cNvPr id="244" name="Google Shape;244;p3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residuals were random and normally distributed.  </a:t>
            </a:r>
            <a:endParaRPr/>
          </a:p>
          <a:p>
            <a:pPr indent="0" lvl="0" marL="0" rtl="0" algn="l">
              <a:spcBef>
                <a:spcPts val="1600"/>
              </a:spcBef>
              <a:spcAft>
                <a:spcPts val="0"/>
              </a:spcAft>
              <a:buNone/>
            </a:pPr>
            <a:r>
              <a:rPr lang="en"/>
              <a:t>Our constant of 3656.9128 is our expected increase in value for each day.</a:t>
            </a:r>
            <a:endParaRPr/>
          </a:p>
          <a:p>
            <a:pPr indent="0" lvl="0" marL="0" rtl="0" algn="l">
              <a:spcBef>
                <a:spcPts val="1600"/>
              </a:spcBef>
              <a:spcAft>
                <a:spcPts val="0"/>
              </a:spcAft>
              <a:buNone/>
            </a:pPr>
            <a:r>
              <a:rPr lang="en"/>
              <a:t>Our p-value is less than 0.05, so that gives more than the 95% confidence interval that the coefficient has a significant effect on our outcome.</a:t>
            </a:r>
            <a:endParaRPr/>
          </a:p>
          <a:p>
            <a:pPr indent="0" lvl="0" marL="0" rtl="0" algn="l">
              <a:spcBef>
                <a:spcPts val="1600"/>
              </a:spcBef>
              <a:spcAft>
                <a:spcPts val="0"/>
              </a:spcAft>
              <a:buNone/>
            </a:pPr>
            <a:r>
              <a:rPr lang="en"/>
              <a:t>After calculating MSE and determining that we have low information loss, ARIMA </a:t>
            </a:r>
            <a:r>
              <a:rPr b="1" lang="en"/>
              <a:t>(0,1,0)</a:t>
            </a:r>
            <a:r>
              <a:rPr lang="en"/>
              <a:t> should be the best model to use for the Inventory Data.</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Models</a:t>
            </a:r>
            <a:endParaRPr/>
          </a:p>
        </p:txBody>
      </p:sp>
      <p:sp>
        <p:nvSpPr>
          <p:cNvPr id="250" name="Google Shape;250;p3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same processes as we did with the inventory data, the best configuration for sales data came out to be </a:t>
            </a:r>
            <a:r>
              <a:rPr b="1" lang="en"/>
              <a:t>(0,1,2).</a:t>
            </a:r>
            <a:endParaRPr b="1"/>
          </a:p>
          <a:p>
            <a:pPr indent="0" lvl="0" marL="0" rtl="0" algn="l">
              <a:spcBef>
                <a:spcPts val="1600"/>
              </a:spcBef>
              <a:spcAft>
                <a:spcPts val="1600"/>
              </a:spcAft>
              <a:buNone/>
            </a:pPr>
            <a:r>
              <a:t/>
            </a:r>
            <a:endParaRPr/>
          </a:p>
        </p:txBody>
      </p:sp>
      <p:pic>
        <p:nvPicPr>
          <p:cNvPr id="251" name="Google Shape;251;p39"/>
          <p:cNvPicPr preferRelativeResize="0"/>
          <p:nvPr/>
        </p:nvPicPr>
        <p:blipFill rotWithShape="1">
          <a:blip r:embed="rId3">
            <a:alphaModFix/>
          </a:blip>
          <a:srcRect b="21994" l="12340" r="35416" t="35806"/>
          <a:stretch/>
        </p:blipFill>
        <p:spPr>
          <a:xfrm>
            <a:off x="225538" y="2631350"/>
            <a:ext cx="3878875" cy="1968175"/>
          </a:xfrm>
          <a:prstGeom prst="rect">
            <a:avLst/>
          </a:prstGeom>
          <a:noFill/>
          <a:ln>
            <a:noFill/>
          </a:ln>
        </p:spPr>
      </p:pic>
      <p:pic>
        <p:nvPicPr>
          <p:cNvPr id="252" name="Google Shape;252;p39"/>
          <p:cNvPicPr preferRelativeResize="0"/>
          <p:nvPr/>
        </p:nvPicPr>
        <p:blipFill rotWithShape="1">
          <a:blip r:embed="rId4">
            <a:alphaModFix/>
          </a:blip>
          <a:srcRect b="17902" l="12658" r="30930" t="35294"/>
          <a:stretch/>
        </p:blipFill>
        <p:spPr>
          <a:xfrm>
            <a:off x="4384588" y="2485125"/>
            <a:ext cx="4686575" cy="2439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Models</a:t>
            </a:r>
            <a:endParaRPr/>
          </a:p>
        </p:txBody>
      </p:sp>
      <p:sp>
        <p:nvSpPr>
          <p:cNvPr id="258" name="Google Shape;258;p4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59" name="Google Shape;259;p40"/>
          <p:cNvPicPr preferRelativeResize="0"/>
          <p:nvPr/>
        </p:nvPicPr>
        <p:blipFill rotWithShape="1">
          <a:blip r:embed="rId3">
            <a:alphaModFix/>
          </a:blip>
          <a:srcRect b="6429" l="12177" r="28849" t="27624"/>
          <a:stretch/>
        </p:blipFill>
        <p:spPr>
          <a:xfrm>
            <a:off x="1722175" y="1005800"/>
            <a:ext cx="5699651" cy="398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Exploration</a:t>
            </a:r>
            <a:endParaRPr/>
          </a:p>
          <a:p>
            <a:pPr indent="0" lvl="0" marL="0" rtl="0" algn="l">
              <a:spcBef>
                <a:spcPts val="0"/>
              </a:spcBef>
              <a:spcAft>
                <a:spcPts val="0"/>
              </a:spcAft>
              <a:buNone/>
            </a:pPr>
            <a:r>
              <a:rPr lang="en"/>
              <a:t>SARIMAX</a:t>
            </a:r>
            <a:endParaRPr/>
          </a:p>
        </p:txBody>
      </p:sp>
      <p:sp>
        <p:nvSpPr>
          <p:cNvPr id="265" name="Google Shape;265;p4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SARIMAX stands for Seasonal Autoregressive Integrated Moving Average and is an extension of ARIMA that supports univariate time series data with a seasonal component. The "X" addition supports exogenous (external factor) variables. </a:t>
            </a:r>
            <a:endParaRPr/>
          </a:p>
          <a:p>
            <a:pPr indent="0" lvl="0" marL="0" rtl="0" algn="l">
              <a:spcBef>
                <a:spcPts val="1600"/>
              </a:spcBef>
              <a:spcAft>
                <a:spcPts val="1600"/>
              </a:spcAft>
              <a:buNone/>
            </a:pPr>
            <a:r>
              <a:rPr lang="en"/>
              <a:t>In addition to the trend elements of ARIMA, SARIMAX has an additional four seasonal elements:</a:t>
            </a:r>
            <a:br>
              <a:rPr lang="en"/>
            </a:br>
            <a:br>
              <a:rPr lang="en"/>
            </a:br>
            <a:r>
              <a:rPr lang="en"/>
              <a:t>P: Seasonal autoregressive order.</a:t>
            </a:r>
            <a:br>
              <a:rPr lang="en"/>
            </a:br>
            <a:r>
              <a:rPr lang="en"/>
              <a:t>D: Seasonal difference order.</a:t>
            </a:r>
            <a:br>
              <a:rPr lang="en"/>
            </a:br>
            <a:r>
              <a:rPr lang="en"/>
              <a:t>Q: Seasonal moving average order.</a:t>
            </a:r>
            <a:br>
              <a:rPr lang="en"/>
            </a:br>
            <a:r>
              <a:rPr lang="en"/>
              <a:t>m: The number of time steps for a single seasonal period.</a:t>
            </a:r>
            <a:br>
              <a:rPr lang="en"/>
            </a:br>
            <a:br>
              <a:rPr lang="en"/>
            </a:br>
            <a:r>
              <a:rPr lang="en"/>
              <a:t>Altogether, the parameters for SARIMAX are SARIMA(p,d,q)(P,D,Q)m. "Exog" is our "X" factor.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right level of inventory?</a:t>
            </a:r>
            <a:endParaRPr/>
          </a:p>
        </p:txBody>
      </p:sp>
      <p:sp>
        <p:nvSpPr>
          <p:cNvPr id="77" name="Google Shape;77;p1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With</a:t>
            </a:r>
            <a:r>
              <a:rPr lang="en"/>
              <a:t> Time Series analysis, I analyzed inventory &amp; sales data to forecast optimal inventory according to sales needs throughout the year. My solution could help optimize the appropriate amount of inventory to stock according to sales during different parts of the year.</a:t>
            </a:r>
            <a:endParaRPr/>
          </a:p>
          <a:p>
            <a:pPr indent="0" lvl="0" marL="0" rtl="0" algn="l">
              <a:spcBef>
                <a:spcPts val="1600"/>
              </a:spcBef>
              <a:spcAft>
                <a:spcPts val="0"/>
              </a:spcAft>
              <a:buClr>
                <a:srgbClr val="000000"/>
              </a:buClr>
              <a:buSzPts val="1100"/>
              <a:buFont typeface="Arial"/>
              <a:buNone/>
            </a:pPr>
            <a:r>
              <a:rPr lang="en"/>
              <a:t>From a logical standpoint, inventory and sales should have some sort of correlation - the more something sells, the more need for inventory of that specific item.  This project aims to see how closely related inventory and sales are and what events may fluctuate their relationship.</a:t>
            </a:r>
            <a:endParaRPr/>
          </a:p>
          <a:p>
            <a:pPr indent="0" lvl="0" marL="0" rtl="0" algn="l">
              <a:spcBef>
                <a:spcPts val="1600"/>
              </a:spcBef>
              <a:spcAft>
                <a:spcPts val="1600"/>
              </a:spcAft>
              <a:buClr>
                <a:srgbClr val="000000"/>
              </a:buClr>
              <a:buSzPts val="1100"/>
              <a:buFont typeface="Arial"/>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SARIMAX</a:t>
            </a:r>
            <a:endParaRPr/>
          </a:p>
        </p:txBody>
      </p:sp>
      <p:pic>
        <p:nvPicPr>
          <p:cNvPr id="271" name="Google Shape;271;p42"/>
          <p:cNvPicPr preferRelativeResize="0"/>
          <p:nvPr/>
        </p:nvPicPr>
        <p:blipFill rotWithShape="1">
          <a:blip r:embed="rId3">
            <a:alphaModFix/>
          </a:blip>
          <a:srcRect b="19437" l="14581" r="23237" t="34016"/>
          <a:stretch/>
        </p:blipFill>
        <p:spPr>
          <a:xfrm>
            <a:off x="982175" y="1436955"/>
            <a:ext cx="6654349" cy="3132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3"/>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SARIMAX</a:t>
            </a:r>
            <a:endParaRPr/>
          </a:p>
        </p:txBody>
      </p:sp>
      <p:sp>
        <p:nvSpPr>
          <p:cNvPr id="277" name="Google Shape;277;p43"/>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intercept is the same as the constant; however, our data is differenced so the intercept is not significant. </a:t>
            </a:r>
            <a:br>
              <a:rPr lang="en"/>
            </a:br>
            <a:br>
              <a:rPr lang="en"/>
            </a:br>
            <a:r>
              <a:rPr lang="en"/>
              <a:t>About 22% of the value of sales contributes to the inventory values. </a:t>
            </a:r>
            <a:br>
              <a:rPr lang="en"/>
            </a:br>
            <a:br>
              <a:rPr lang="en"/>
            </a:br>
            <a:r>
              <a:rPr lang="en"/>
              <a:t>Not all of our p-values are less than 0.05, so further adjusting of the P,D,Q parameters would need to be done to get our best model configuration.  Since seasonality had a small effect compared to trends, our ARIMA models should suffice for this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Factors</a:t>
            </a:r>
            <a:endParaRPr/>
          </a:p>
        </p:txBody>
      </p:sp>
      <p:sp>
        <p:nvSpPr>
          <p:cNvPr id="283" name="Google Shape;283;p4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chart from </a:t>
            </a:r>
            <a:r>
              <a:rPr lang="en" u="sng">
                <a:solidFill>
                  <a:schemeClr val="hlink"/>
                </a:solidFill>
                <a:hlinkClick r:id="rId3"/>
              </a:rPr>
              <a:t>Macrotrends</a:t>
            </a:r>
            <a:r>
              <a:rPr lang="en"/>
              <a:t> tracks the Federal Reserve's Industrial Production Index, which measures real output for all facilities located in the United States manufacturing, mining, and electric, and gas utilities (excluding those in U.S. territories).</a:t>
            </a:r>
            <a:endParaRPr/>
          </a:p>
        </p:txBody>
      </p:sp>
      <p:pic>
        <p:nvPicPr>
          <p:cNvPr id="284" name="Google Shape;284;p44"/>
          <p:cNvPicPr preferRelativeResize="0"/>
          <p:nvPr/>
        </p:nvPicPr>
        <p:blipFill rotWithShape="1">
          <a:blip r:embed="rId4">
            <a:alphaModFix/>
          </a:blip>
          <a:srcRect b="8185" l="16828" r="24678" t="27365"/>
          <a:stretch/>
        </p:blipFill>
        <p:spPr>
          <a:xfrm>
            <a:off x="4481738" y="1827711"/>
            <a:ext cx="4492275" cy="309863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5"/>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Factors</a:t>
            </a:r>
            <a:endParaRPr/>
          </a:p>
        </p:txBody>
      </p:sp>
      <p:sp>
        <p:nvSpPr>
          <p:cNvPr id="290" name="Google Shape;290;p45"/>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from </a:t>
            </a:r>
            <a:r>
              <a:rPr lang="en" u="sng">
                <a:solidFill>
                  <a:schemeClr val="hlink"/>
                </a:solidFill>
                <a:hlinkClick r:id="rId3"/>
              </a:rPr>
              <a:t>Macrotrends</a:t>
            </a:r>
            <a:r>
              <a:rPr lang="en"/>
              <a:t> </a:t>
            </a:r>
            <a:r>
              <a:rPr lang="en"/>
              <a:t>displays total real (inflation-adjusted) retail and food service sales since 1992. The data is adjusted for inflation using the headline consumer price index.</a:t>
            </a:r>
            <a:endParaRPr/>
          </a:p>
          <a:p>
            <a:pPr indent="0" lvl="0" marL="0" rtl="0" algn="l">
              <a:spcBef>
                <a:spcPts val="1600"/>
              </a:spcBef>
              <a:spcAft>
                <a:spcPts val="1600"/>
              </a:spcAft>
              <a:buNone/>
            </a:pPr>
            <a:r>
              <a:rPr b="1" i="1" lang="en"/>
              <a:t>Note</a:t>
            </a:r>
            <a:r>
              <a:rPr lang="en"/>
              <a:t>: The picture file downloaded with the y axis not labelled correctly. The far left data point is 118,643 USD and the far right is 203,076 USD.</a:t>
            </a:r>
            <a:endParaRPr/>
          </a:p>
        </p:txBody>
      </p:sp>
      <p:pic>
        <p:nvPicPr>
          <p:cNvPr id="291" name="Google Shape;291;p45"/>
          <p:cNvPicPr preferRelativeResize="0"/>
          <p:nvPr/>
        </p:nvPicPr>
        <p:blipFill rotWithShape="1">
          <a:blip r:embed="rId4">
            <a:alphaModFix/>
          </a:blip>
          <a:srcRect b="8182" l="16188" r="25156" t="28390"/>
          <a:stretch/>
        </p:blipFill>
        <p:spPr>
          <a:xfrm>
            <a:off x="50675" y="2124500"/>
            <a:ext cx="4228600" cy="2866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Factors</a:t>
            </a:r>
            <a:endParaRPr/>
          </a:p>
        </p:txBody>
      </p:sp>
      <p:sp>
        <p:nvSpPr>
          <p:cNvPr id="297" name="Google Shape;297;p4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charts from Macrotrends look very similar to the Inventory and Sales data used throughout the notebook.  </a:t>
            </a:r>
            <a:endParaRPr/>
          </a:p>
          <a:p>
            <a:pPr indent="0" lvl="0" marL="0" rtl="0" algn="l">
              <a:spcBef>
                <a:spcPts val="1600"/>
              </a:spcBef>
              <a:spcAft>
                <a:spcPts val="0"/>
              </a:spcAft>
              <a:buClr>
                <a:srgbClr val="000000"/>
              </a:buClr>
              <a:buSzPts val="1100"/>
              <a:buFont typeface="Arial"/>
              <a:buNone/>
            </a:pPr>
            <a:r>
              <a:rPr lang="en"/>
              <a:t>The recessions (grey shaded areas) in the Macrotrends charts line up with the dips we had in the original data as well.  While it is good to see that our results look similar to the data from Macrotrends, this would be a good place to further research other factors that affect inventory and sales data - world events, unemployment rates, housing market, etc.</a:t>
            </a:r>
            <a:endParaRPr/>
          </a:p>
          <a:p>
            <a:pPr indent="0" lvl="0" marL="0" rtl="0" algn="l">
              <a:spcBef>
                <a:spcPts val="1600"/>
              </a:spcBef>
              <a:spcAft>
                <a:spcPts val="1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03" name="Google Shape;303;p4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analysis throughout this notebook gave us a good framework to apply to different data sets. </a:t>
            </a:r>
            <a:br>
              <a:rPr lang="en"/>
            </a:br>
            <a:br>
              <a:rPr lang="en"/>
            </a:br>
            <a:r>
              <a:rPr b="1" lang="en"/>
              <a:t>Seasonal Decomposition</a:t>
            </a:r>
            <a:r>
              <a:rPr lang="en"/>
              <a:t> showed us how to find our trends, seasonality, and residuals.</a:t>
            </a:r>
            <a:br>
              <a:rPr lang="en"/>
            </a:br>
            <a:br>
              <a:rPr lang="en"/>
            </a:br>
            <a:r>
              <a:rPr b="1" lang="en"/>
              <a:t>Trend</a:t>
            </a:r>
            <a:r>
              <a:rPr lang="en"/>
              <a:t> - showed both data sets are generally increasing. Similar shape to Observed.  Trend sized doubled for inventories and triples for sales over the time period observed.  The Trend charts are the most prominent observation.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09" name="Google Shape;309;p4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t>Seasonal</a:t>
            </a:r>
            <a:r>
              <a:rPr lang="en"/>
              <a:t> - Repeating short term cycle in a series - this is what we expect since data is continuous.  Inventories look to have their spike slightly before the seasonal sales spike (middle of year).  This makes sense as businesses typically know when to increase their inventory in anticipation of a busy sales season.  The seasonality for this data had a small effect compared to the trends.</a:t>
            </a:r>
            <a:endParaRPr/>
          </a:p>
          <a:p>
            <a:pPr indent="0" lvl="0" marL="0" rtl="0" algn="l">
              <a:spcBef>
                <a:spcPts val="1600"/>
              </a:spcBef>
              <a:spcAft>
                <a:spcPts val="0"/>
              </a:spcAft>
              <a:buClr>
                <a:srgbClr val="000000"/>
              </a:buClr>
              <a:buSzPts val="1100"/>
              <a:buFont typeface="Arial"/>
              <a:buNone/>
            </a:pPr>
            <a:r>
              <a:rPr b="1" lang="en"/>
              <a:t>Linear Regression</a:t>
            </a:r>
            <a:r>
              <a:rPr lang="en"/>
              <a:t> - This verified that while our data did have a lot of correlation, the element of time was needed to properly predict future values.  Further exploration could determine other factors playing into the correlation between Inventories and Sales as well.</a:t>
            </a:r>
            <a:endParaRPr/>
          </a:p>
          <a:p>
            <a:pPr indent="0" lvl="0" marL="0" rtl="0" algn="l">
              <a:spcBef>
                <a:spcPts val="1600"/>
              </a:spcBef>
              <a:spcAft>
                <a:spcPts val="1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15" name="Google Shape;315;p4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ARIMA</a:t>
            </a:r>
            <a:r>
              <a:rPr lang="en"/>
              <a:t> modeling helped us determine our the optimal parameters for our best possible prediction.  We verified our constant coefficient values from the differencing charts and made sure our p-values were low enough to ensure the models were giving optimal predictions.</a:t>
            </a:r>
            <a:endParaRPr/>
          </a:p>
          <a:p>
            <a:pPr indent="0" lvl="0" marL="0" rtl="0" algn="l">
              <a:spcBef>
                <a:spcPts val="1600"/>
              </a:spcBef>
              <a:spcAft>
                <a:spcPts val="0"/>
              </a:spcAft>
              <a:buNone/>
            </a:pPr>
            <a:r>
              <a:rPr b="1" lang="en"/>
              <a:t>SARIMAX</a:t>
            </a:r>
            <a:r>
              <a:rPr lang="en"/>
              <a:t> modeling help us factor in seasonality and exogenous factors to further improve our modeling.  Further exploration of the P,D,Q parameters could be done to optimize our model; however, since seasonality had a small effect compared to trends, our ARIMA models should suffice for this data.</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21" name="Google Shape;321;p5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charts from Macrotrends confirmed that our original data was an accurate representation of inventory and sales data in the US.  Data from FRED and Macro Trends all looked very similar when charted out.</a:t>
            </a:r>
            <a:endParaRPr/>
          </a:p>
          <a:p>
            <a:pPr indent="0" lvl="0" marL="0" rtl="0" algn="l">
              <a:spcBef>
                <a:spcPts val="1600"/>
              </a:spcBef>
              <a:spcAft>
                <a:spcPts val="0"/>
              </a:spcAft>
              <a:buNone/>
            </a:pPr>
            <a:r>
              <a:rPr lang="en"/>
              <a:t>By exploring the given data, setting up the proper parameters, determining the best model to use, and further verifying with outside factors, this set up could be useful to other companies looking to optimize their inventory.  If a company knew how much sales they were expecting based on their past sales numbers, they could adjust inventory accordingly by increasing/decreasing at the appropriate time.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327" name="Google Shape;327;p5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Decreasing inventory is easy to do, but increasing would bring up important decisions such as renting a temporary storage unit.  Companies could prepare for a general increase in inventory rather than a seasonal increase and be better prepared, thus saving time and having a better idea of how they will need to operate in the future.</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83" name="Google Shape;83;p16"/>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U.S. Bureau of the Census monthly inventory &amp; sales data from January 1st, 1992 - October 1st, 2018, retrieved from FRED, Federal Reserve Bank of St. Louis:</a:t>
            </a:r>
            <a:br>
              <a:rPr lang="en"/>
            </a:br>
            <a:br>
              <a:rPr lang="en"/>
            </a:br>
            <a:r>
              <a:rPr lang="en"/>
              <a:t>U.S. Bureau of the Census, Total Business Inventories </a:t>
            </a:r>
            <a:r>
              <a:rPr b="1" lang="en"/>
              <a:t>[BUSINV],</a:t>
            </a:r>
            <a:r>
              <a:rPr lang="en"/>
              <a:t> retrieved from FRED, Federal Reserve Bank of St. Louis</a:t>
            </a:r>
            <a:br>
              <a:rPr lang="en"/>
            </a:br>
            <a:r>
              <a:rPr lang="en" u="sng">
                <a:solidFill>
                  <a:schemeClr val="hlink"/>
                </a:solidFill>
                <a:hlinkClick r:id="rId3"/>
              </a:rPr>
              <a:t>https://fred.stlouisfed.org/series/BUSINV</a:t>
            </a:r>
            <a:endParaRPr/>
          </a:p>
          <a:p>
            <a:pPr indent="0" lvl="0" marL="0" rtl="0" algn="l">
              <a:spcBef>
                <a:spcPts val="1600"/>
              </a:spcBef>
              <a:spcAft>
                <a:spcPts val="0"/>
              </a:spcAft>
              <a:buNone/>
            </a:pPr>
            <a:r>
              <a:rPr lang="en"/>
              <a:t>U.S. Bureau of the Census, Total Business Sales </a:t>
            </a:r>
            <a:r>
              <a:rPr b="1" lang="en"/>
              <a:t>[TOTBUSSMSA]</a:t>
            </a:r>
            <a:r>
              <a:rPr lang="en"/>
              <a:t>, retrieved from FRED, Federal Reserve Bank of St. Louis</a:t>
            </a:r>
            <a:br>
              <a:rPr lang="en"/>
            </a:br>
            <a:r>
              <a:rPr lang="en" u="sng">
                <a:solidFill>
                  <a:schemeClr val="hlink"/>
                </a:solidFill>
                <a:hlinkClick r:id="rId4"/>
              </a:rPr>
              <a:t>https://fred.stlouisfed.org/series/TOTBUSSMSA</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89" name="Google Shape;89;p17"/>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Manufacturing and Trade Inventory and Sales estimates are based on data from three surveys: The Monthly Retail Trade Survey (MRTS), the Monthly Wholesale Trade Survey (MWTS), and the Manufacturers' Shipments, Inventories, and Orders Survey (M3).”</a:t>
            </a:r>
            <a:endParaRPr sz="1800"/>
          </a:p>
          <a:p>
            <a:pPr indent="0" lvl="0" marL="0" rtl="0" algn="l">
              <a:spcBef>
                <a:spcPts val="1600"/>
              </a:spcBef>
              <a:spcAft>
                <a:spcPts val="0"/>
              </a:spcAft>
              <a:buNone/>
            </a:pPr>
            <a:r>
              <a:rPr lang="en" sz="1800"/>
              <a:t>-U.S. Bureau of the Census</a:t>
            </a:r>
            <a:endParaRPr sz="18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95" name="Google Shape;95;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Inventories - Retail</a:t>
            </a:r>
            <a:r>
              <a:rPr lang="en" sz="1800"/>
              <a:t> - Merchandise inventories are the value of stocks of goods held for sale.</a:t>
            </a:r>
            <a:endParaRPr sz="1800"/>
          </a:p>
          <a:p>
            <a:pPr indent="0" lvl="0" marL="0" rtl="0" algn="l">
              <a:spcBef>
                <a:spcPts val="1600"/>
              </a:spcBef>
              <a:spcAft>
                <a:spcPts val="0"/>
              </a:spcAft>
              <a:buNone/>
            </a:pPr>
            <a:r>
              <a:rPr b="1" lang="en" sz="1800"/>
              <a:t>Inventories - Manufacturing</a:t>
            </a:r>
            <a:r>
              <a:rPr lang="en" sz="1800"/>
              <a:t> - Total inventories represent the value of the end-of-month stocks regardless of stage of fabrication (whether in the form of purchased materials and supplies, work in process, or finished goods).</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01" name="Google Shape;101;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Sales - Retail </a:t>
            </a:r>
            <a:r>
              <a:rPr lang="en" sz="1800"/>
              <a:t>- Sales include merchandise sold (for cash or credit at retail or wholesale) by establishments primarily engaged in retail trade. Services that are incidental to the sale of merchandise, and excise taxes that are paid by the manufacturer or wholesaler and passed along to the retailer are also included. </a:t>
            </a:r>
            <a:endParaRPr sz="1800"/>
          </a:p>
          <a:p>
            <a:pPr indent="0" lvl="0" marL="0" rtl="0" algn="l">
              <a:spcBef>
                <a:spcPts val="1600"/>
              </a:spcBef>
              <a:spcAft>
                <a:spcPts val="0"/>
              </a:spcAft>
              <a:buNone/>
            </a:pPr>
            <a:r>
              <a:rPr lang="en" sz="1800"/>
              <a:t>*Units are in millions of dollars</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a:t>
            </a:r>
            <a:endParaRPr/>
          </a:p>
        </p:txBody>
      </p:sp>
      <p:sp>
        <p:nvSpPr>
          <p:cNvPr id="107" name="Google Shape;107;p20"/>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One entry per month = </a:t>
            </a:r>
            <a:r>
              <a:rPr b="1" lang="en"/>
              <a:t>322 </a:t>
            </a:r>
            <a:r>
              <a:rPr lang="en"/>
              <a:t>total entries</a:t>
            </a:r>
            <a:endParaRPr/>
          </a:p>
          <a:p>
            <a:pPr indent="-311150" lvl="0" marL="457200" rtl="0" algn="l">
              <a:spcBef>
                <a:spcPts val="0"/>
              </a:spcBef>
              <a:spcAft>
                <a:spcPts val="0"/>
              </a:spcAft>
              <a:buSzPts val="1300"/>
              <a:buChar char="●"/>
            </a:pPr>
            <a:r>
              <a:rPr lang="en"/>
              <a:t>322/12 = 26.83, almost </a:t>
            </a:r>
            <a:r>
              <a:rPr b="1" lang="en"/>
              <a:t>27</a:t>
            </a:r>
            <a:r>
              <a:rPr lang="en"/>
              <a:t> years of data</a:t>
            </a:r>
            <a:endParaRPr/>
          </a:p>
          <a:p>
            <a:pPr indent="-311150" lvl="0" marL="457200" rtl="0" algn="l">
              <a:spcBef>
                <a:spcPts val="0"/>
              </a:spcBef>
              <a:spcAft>
                <a:spcPts val="0"/>
              </a:spcAft>
              <a:buSzPts val="1300"/>
              <a:buChar char="●"/>
            </a:pPr>
            <a:r>
              <a:rPr lang="en"/>
              <a:t>Inventories and Sales show very similar patterns with an overall increase since 1992; however, there are declines from 2001-2002 and 2008-2010. </a:t>
            </a:r>
            <a:endParaRPr/>
          </a:p>
          <a:p>
            <a:pPr indent="-311150" lvl="0" marL="457200" rtl="0" algn="l">
              <a:spcBef>
                <a:spcPts val="0"/>
              </a:spcBef>
              <a:spcAft>
                <a:spcPts val="0"/>
              </a:spcAft>
              <a:buSzPts val="1300"/>
              <a:buChar char="●"/>
            </a:pPr>
            <a:r>
              <a:rPr lang="en"/>
              <a:t>Sales has a slight dip from 2014-2016 which is not observed for Inventory.</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08" name="Google Shape;108;p20"/>
          <p:cNvSpPr txBox="1"/>
          <p:nvPr/>
        </p:nvSpPr>
        <p:spPr>
          <a:xfrm>
            <a:off x="1289300" y="3216400"/>
            <a:ext cx="2496300" cy="12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09" name="Google Shape;109;p20"/>
          <p:cNvPicPr preferRelativeResize="0"/>
          <p:nvPr/>
        </p:nvPicPr>
        <p:blipFill rotWithShape="1">
          <a:blip r:embed="rId3">
            <a:alphaModFix/>
          </a:blip>
          <a:srcRect b="20226" l="25688" r="51441" t="52361"/>
          <a:stretch/>
        </p:blipFill>
        <p:spPr>
          <a:xfrm>
            <a:off x="58276" y="1866675"/>
            <a:ext cx="4213400" cy="283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Analysis</a:t>
            </a:r>
            <a:endParaRPr/>
          </a:p>
        </p:txBody>
      </p:sp>
      <p:sp>
        <p:nvSpPr>
          <p:cNvPr id="115" name="Google Shape;115;p21"/>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results on this chart, we can see that there is a strong correlation between sales and inventory values (r value = 0.984). </a:t>
            </a:r>
            <a:endParaRPr/>
          </a:p>
          <a:p>
            <a:pPr indent="0" lvl="0" marL="0" rtl="0" algn="l">
              <a:spcBef>
                <a:spcPts val="1600"/>
              </a:spcBef>
              <a:spcAft>
                <a:spcPts val="1600"/>
              </a:spcAft>
              <a:buNone/>
            </a:pPr>
            <a:r>
              <a:t/>
            </a:r>
            <a:endParaRPr/>
          </a:p>
        </p:txBody>
      </p:sp>
      <p:sp>
        <p:nvSpPr>
          <p:cNvPr id="116" name="Google Shape;116;p21"/>
          <p:cNvSpPr txBox="1"/>
          <p:nvPr/>
        </p:nvSpPr>
        <p:spPr>
          <a:xfrm>
            <a:off x="980700" y="2239675"/>
            <a:ext cx="2633400" cy="19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17" name="Google Shape;117;p21"/>
          <p:cNvPicPr preferRelativeResize="0"/>
          <p:nvPr/>
        </p:nvPicPr>
        <p:blipFill rotWithShape="1">
          <a:blip r:embed="rId3">
            <a:alphaModFix/>
          </a:blip>
          <a:srcRect b="31458" l="13141" r="52403" t="32224"/>
          <a:stretch/>
        </p:blipFill>
        <p:spPr>
          <a:xfrm>
            <a:off x="4735426" y="1754575"/>
            <a:ext cx="3984875" cy="26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